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7"/>
      <p:bold r:id="rId8"/>
      <p:italic r:id="rId9"/>
      <p:boldItalic r:id="rId10"/>
    </p:embeddedFont>
    <p:embeddedFont>
      <p:font typeface="Trebuchet MS" panose="020B0603020202020204" pitchFamily="34" charset="0"/>
      <p:regular r:id="rId11"/>
      <p:bold r:id="rId12"/>
      <p:italic r:id="rId13"/>
      <p:boldItalic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18AD9E-EE81-425E-BC33-2CEA7154BFDE}" v="119" dt="2023-06-13T04:52:52.3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d\OneDrive\Desktop\GenreSong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d\OneDrive\Desktop\GenreRevenue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d\OneDrive\Desktop\MostAlbum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d\OneDrive\Desktop\AverageTotal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Genres</a:t>
            </a:r>
            <a:r>
              <a:rPr lang="en-US" baseline="0"/>
              <a:t> by Song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GenreSongs!$B$1</c:f>
              <c:strCache>
                <c:ptCount val="1"/>
                <c:pt idx="0">
                  <c:v>Songs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GenreSongs!$A$2:$A$11</c:f>
              <c:strCache>
                <c:ptCount val="10"/>
                <c:pt idx="0">
                  <c:v>Rock</c:v>
                </c:pt>
                <c:pt idx="1">
                  <c:v>Latin</c:v>
                </c:pt>
                <c:pt idx="2">
                  <c:v>Metal</c:v>
                </c:pt>
                <c:pt idx="3">
                  <c:v>Alternative &amp; Punk</c:v>
                </c:pt>
                <c:pt idx="4">
                  <c:v>Jazz</c:v>
                </c:pt>
                <c:pt idx="5">
                  <c:v>TV Shows</c:v>
                </c:pt>
                <c:pt idx="6">
                  <c:v>Blues</c:v>
                </c:pt>
                <c:pt idx="7">
                  <c:v>Classical</c:v>
                </c:pt>
                <c:pt idx="8">
                  <c:v>Drama</c:v>
                </c:pt>
                <c:pt idx="9">
                  <c:v>R&amp;B/Soul</c:v>
                </c:pt>
              </c:strCache>
            </c:strRef>
          </c:cat>
          <c:val>
            <c:numRef>
              <c:f>GenreSongs!$B$2:$B$11</c:f>
              <c:numCache>
                <c:formatCode>General</c:formatCode>
                <c:ptCount val="10"/>
                <c:pt idx="0">
                  <c:v>1297</c:v>
                </c:pt>
                <c:pt idx="1">
                  <c:v>579</c:v>
                </c:pt>
                <c:pt idx="2">
                  <c:v>374</c:v>
                </c:pt>
                <c:pt idx="3">
                  <c:v>332</c:v>
                </c:pt>
                <c:pt idx="4">
                  <c:v>130</c:v>
                </c:pt>
                <c:pt idx="5">
                  <c:v>93</c:v>
                </c:pt>
                <c:pt idx="6">
                  <c:v>81</c:v>
                </c:pt>
                <c:pt idx="7">
                  <c:v>74</c:v>
                </c:pt>
                <c:pt idx="8">
                  <c:v>64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BB-48FC-B96D-5242476A948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-50"/>
        <c:axId val="13009520"/>
        <c:axId val="12998960"/>
      </c:barChart>
      <c:catAx>
        <c:axId val="130095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Genres</a:t>
                </a:r>
              </a:p>
            </c:rich>
          </c:tx>
          <c:layout>
            <c:manualLayout>
              <c:xMode val="edge"/>
              <c:yMode val="edge"/>
              <c:x val="1.6666666666666666E-2"/>
              <c:y val="0.390802347623213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98960"/>
        <c:crosses val="autoZero"/>
        <c:auto val="1"/>
        <c:lblAlgn val="ctr"/>
        <c:lblOffset val="100"/>
        <c:noMultiLvlLbl val="0"/>
      </c:catAx>
      <c:valAx>
        <c:axId val="1299896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Songs</a:t>
                </a:r>
              </a:p>
            </c:rich>
          </c:tx>
          <c:layout>
            <c:manualLayout>
              <c:xMode val="edge"/>
              <c:yMode val="edge"/>
              <c:x val="0.4636172353455818"/>
              <c:y val="0.876620370370370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09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0" i="0" u="none" strike="noStrike" baseline="0">
                <a:effectLst/>
              </a:rPr>
              <a:t>The 4 Highest Revenue Genres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GenreRevenue!$B$1</c:f>
              <c:strCache>
                <c:ptCount val="1"/>
                <c:pt idx="0">
                  <c:v>TotalRevenue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GenreRevenue!$A$2:$A$5</c:f>
              <c:strCache>
                <c:ptCount val="4"/>
                <c:pt idx="0">
                  <c:v>Rock</c:v>
                </c:pt>
                <c:pt idx="1">
                  <c:v>Latin</c:v>
                </c:pt>
                <c:pt idx="2">
                  <c:v>Metal</c:v>
                </c:pt>
                <c:pt idx="3">
                  <c:v>Alternative &amp; Punk</c:v>
                </c:pt>
              </c:strCache>
            </c:strRef>
          </c:cat>
          <c:val>
            <c:numRef>
              <c:f>GenreRevenue!$B$2:$B$5</c:f>
              <c:numCache>
                <c:formatCode>General</c:formatCode>
                <c:ptCount val="4"/>
                <c:pt idx="0">
                  <c:v>826.650000000006</c:v>
                </c:pt>
                <c:pt idx="1">
                  <c:v>382.14000000000198</c:v>
                </c:pt>
                <c:pt idx="2">
                  <c:v>261.36000000000098</c:v>
                </c:pt>
                <c:pt idx="3">
                  <c:v>241.560000000001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14-49D0-AAEB-01E01CA21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92424752"/>
        <c:axId val="992441072"/>
      </c:barChart>
      <c:catAx>
        <c:axId val="992424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genres</a:t>
                </a:r>
              </a:p>
            </c:rich>
          </c:tx>
          <c:layout>
            <c:manualLayout>
              <c:xMode val="edge"/>
              <c:yMode val="edge"/>
              <c:x val="0.45798490813648302"/>
              <c:y val="0.89821741032370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441072"/>
        <c:crosses val="autoZero"/>
        <c:auto val="1"/>
        <c:lblAlgn val="ctr"/>
        <c:lblOffset val="100"/>
        <c:noMultiLvlLbl val="0"/>
      </c:catAx>
      <c:valAx>
        <c:axId val="99244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242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cap="none" baseline="0">
                <a:effectLst/>
              </a:rPr>
              <a:t>Top 5 Metal Bands by Song Count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MostAlbums!$B$1</c:f>
              <c:strCache>
                <c:ptCount val="1"/>
                <c:pt idx="0">
                  <c:v>Songs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MostAlbums!$A$2:$A$6</c:f>
              <c:strCache>
                <c:ptCount val="5"/>
                <c:pt idx="0">
                  <c:v>Metallica</c:v>
                </c:pt>
                <c:pt idx="1">
                  <c:v>Iron Maiden</c:v>
                </c:pt>
                <c:pt idx="2">
                  <c:v>Black Label Society</c:v>
                </c:pt>
                <c:pt idx="3">
                  <c:v>Mötley Crüe</c:v>
                </c:pt>
                <c:pt idx="4">
                  <c:v>Black Sabbath</c:v>
                </c:pt>
              </c:strCache>
            </c:strRef>
          </c:cat>
          <c:val>
            <c:numRef>
              <c:f>MostAlbums!$B$2:$B$6</c:f>
              <c:numCache>
                <c:formatCode>General</c:formatCode>
                <c:ptCount val="5"/>
                <c:pt idx="0">
                  <c:v>112</c:v>
                </c:pt>
                <c:pt idx="1">
                  <c:v>95</c:v>
                </c:pt>
                <c:pt idx="2">
                  <c:v>18</c:v>
                </c:pt>
                <c:pt idx="3">
                  <c:v>17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A5-4347-803B-C6E9231EDD9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1973893680"/>
        <c:axId val="1973900400"/>
      </c:barChart>
      <c:catAx>
        <c:axId val="19738936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Band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900400"/>
        <c:crosses val="autoZero"/>
        <c:auto val="1"/>
        <c:lblAlgn val="ctr"/>
        <c:lblOffset val="100"/>
        <c:noMultiLvlLbl val="0"/>
      </c:catAx>
      <c:valAx>
        <c:axId val="197390040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Number of Songs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3893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Invoice Totals by Employee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AverageTotal!$C$1</c:f>
              <c:strCache>
                <c:ptCount val="1"/>
                <c:pt idx="0">
                  <c:v>AverageTotal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multiLvlStrRef>
              <c:f>AverageTotal!$A$2:$B$4</c:f>
              <c:multiLvlStrCache>
                <c:ptCount val="3"/>
                <c:lvl>
                  <c:pt idx="0">
                    <c:v>Steve</c:v>
                  </c:pt>
                  <c:pt idx="1">
                    <c:v>Jane</c:v>
                  </c:pt>
                  <c:pt idx="2">
                    <c:v>Margaret</c:v>
                  </c:pt>
                </c:lvl>
                <c:lvl>
                  <c:pt idx="0">
                    <c:v>Johnson</c:v>
                  </c:pt>
                  <c:pt idx="1">
                    <c:v>Peacock</c:v>
                  </c:pt>
                  <c:pt idx="2">
                    <c:v>Park</c:v>
                  </c:pt>
                </c:lvl>
              </c:multiLvlStrCache>
            </c:multiLvlStrRef>
          </c:cat>
          <c:val>
            <c:numRef>
              <c:f>AverageTotal!$C$2:$C$4</c:f>
              <c:numCache>
                <c:formatCode>General</c:formatCode>
                <c:ptCount val="3"/>
                <c:pt idx="0">
                  <c:v>5.7155555555555599</c:v>
                </c:pt>
                <c:pt idx="1">
                  <c:v>5.7057534246575496</c:v>
                </c:pt>
                <c:pt idx="2">
                  <c:v>5.53857142857143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A-45A7-8984-48AFFD9705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2889600"/>
        <c:axId val="42890080"/>
      </c:barChart>
      <c:catAx>
        <c:axId val="42889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Employees</a:t>
                </a:r>
              </a:p>
            </c:rich>
          </c:tx>
          <c:layout>
            <c:manualLayout>
              <c:xMode val="edge"/>
              <c:yMode val="edge"/>
              <c:x val="0.45895713035870517"/>
              <c:y val="0.909027777777777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90080"/>
        <c:crosses val="autoZero"/>
        <c:auto val="1"/>
        <c:lblAlgn val="ctr"/>
        <c:lblOffset val="100"/>
        <c:noMultiLvlLbl val="0"/>
      </c:catAx>
      <c:valAx>
        <c:axId val="42890080"/>
        <c:scaling>
          <c:orientation val="minMax"/>
          <c:max val="6"/>
          <c:min val="5.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Invoice Totals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250343394575678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89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D98953-AF8C-4414-AE21-1D09E5F62FE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2DA535-CB56-4158-986A-A91E9C632586}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b="0" i="0" dirty="0">
              <a:solidFill>
                <a:schemeClr val="bg2"/>
              </a:solidFill>
              <a:latin typeface="Söhne"/>
            </a:rPr>
            <a:t>How many songs do the top 10 genres have?</a:t>
          </a:r>
          <a:endParaRPr lang="en-US" dirty="0">
            <a:solidFill>
              <a:schemeClr val="bg2"/>
            </a:solidFill>
            <a:latin typeface="Söhne"/>
          </a:endParaRPr>
        </a:p>
      </dgm:t>
    </dgm:pt>
    <dgm:pt modelId="{DAE0D093-CB3D-4A57-A20A-A246908B9874}" type="parTrans" cxnId="{786C1E3D-06B1-419B-B3F1-81AAD7D7EFB4}">
      <dgm:prSet/>
      <dgm:spPr/>
      <dgm:t>
        <a:bodyPr/>
        <a:lstStyle/>
        <a:p>
          <a:endParaRPr lang="en-US"/>
        </a:p>
      </dgm:t>
    </dgm:pt>
    <dgm:pt modelId="{D3047A81-C5F2-43C6-8B18-5F6E0E5E12A1}" type="sibTrans" cxnId="{786C1E3D-06B1-419B-B3F1-81AAD7D7EFB4}">
      <dgm:prSet/>
      <dgm:spPr/>
      <dgm:t>
        <a:bodyPr/>
        <a:lstStyle/>
        <a:p>
          <a:endParaRPr lang="en-US"/>
        </a:p>
      </dgm:t>
    </dgm:pt>
    <dgm:pt modelId="{E4721148-0302-44B4-932F-51B54E7D46B1}" type="pres">
      <dgm:prSet presAssocID="{85D98953-AF8C-4414-AE21-1D09E5F62FEA}" presName="linearFlow" presStyleCnt="0">
        <dgm:presLayoutVars>
          <dgm:dir/>
          <dgm:resizeHandles val="exact"/>
        </dgm:presLayoutVars>
      </dgm:prSet>
      <dgm:spPr/>
    </dgm:pt>
    <dgm:pt modelId="{1175205C-96BD-48BB-90F2-7A2E45819FAB}" type="pres">
      <dgm:prSet presAssocID="{A32DA535-CB56-4158-986A-A91E9C632586}" presName="composite" presStyleCnt="0"/>
      <dgm:spPr/>
    </dgm:pt>
    <dgm:pt modelId="{83CF571A-1CC0-41F8-9621-E2108701D046}" type="pres">
      <dgm:prSet presAssocID="{A32DA535-CB56-4158-986A-A91E9C632586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solidFill>
            <a:schemeClr val="bg2"/>
          </a:solidFill>
        </a:ln>
      </dgm:spPr>
      <dgm:extLst>
        <a:ext uri="{E40237B7-FDA0-4F09-8148-C483321AD2D9}">
          <dgm14:cNvPr xmlns:dgm14="http://schemas.microsoft.com/office/drawing/2010/diagram" id="0" name="" descr="Close-up of red guitar frets and strings"/>
        </a:ext>
      </dgm:extLst>
    </dgm:pt>
    <dgm:pt modelId="{5AB85F40-D003-4795-96AA-A1C2C841133C}" type="pres">
      <dgm:prSet presAssocID="{A32DA535-CB56-4158-986A-A91E9C632586}" presName="txShp" presStyleLbl="node1" presStyleIdx="0" presStyleCnt="1">
        <dgm:presLayoutVars>
          <dgm:bulletEnabled val="1"/>
        </dgm:presLayoutVars>
      </dgm:prSet>
      <dgm:spPr/>
    </dgm:pt>
  </dgm:ptLst>
  <dgm:cxnLst>
    <dgm:cxn modelId="{786C1E3D-06B1-419B-B3F1-81AAD7D7EFB4}" srcId="{85D98953-AF8C-4414-AE21-1D09E5F62FEA}" destId="{A32DA535-CB56-4158-986A-A91E9C632586}" srcOrd="0" destOrd="0" parTransId="{DAE0D093-CB3D-4A57-A20A-A246908B9874}" sibTransId="{D3047A81-C5F2-43C6-8B18-5F6E0E5E12A1}"/>
    <dgm:cxn modelId="{F477C49E-1615-4F71-9190-09B4318AC351}" type="presOf" srcId="{A32DA535-CB56-4158-986A-A91E9C632586}" destId="{5AB85F40-D003-4795-96AA-A1C2C841133C}" srcOrd="0" destOrd="0" presId="urn:microsoft.com/office/officeart/2005/8/layout/vList3"/>
    <dgm:cxn modelId="{8AF09ED6-B178-45AA-82E2-72A93108DA50}" type="presOf" srcId="{85D98953-AF8C-4414-AE21-1D09E5F62FEA}" destId="{E4721148-0302-44B4-932F-51B54E7D46B1}" srcOrd="0" destOrd="0" presId="urn:microsoft.com/office/officeart/2005/8/layout/vList3"/>
    <dgm:cxn modelId="{B7EE807B-2F08-4297-BA63-ADA1620EF2CF}" type="presParOf" srcId="{E4721148-0302-44B4-932F-51B54E7D46B1}" destId="{1175205C-96BD-48BB-90F2-7A2E45819FAB}" srcOrd="0" destOrd="0" presId="urn:microsoft.com/office/officeart/2005/8/layout/vList3"/>
    <dgm:cxn modelId="{16AD08D0-3F3A-43BA-87D9-2B7A7B628899}" type="presParOf" srcId="{1175205C-96BD-48BB-90F2-7A2E45819FAB}" destId="{83CF571A-1CC0-41F8-9621-E2108701D046}" srcOrd="0" destOrd="0" presId="urn:microsoft.com/office/officeart/2005/8/layout/vList3"/>
    <dgm:cxn modelId="{5CD7F5BE-B0D7-4444-AE42-882851E66544}" type="presParOf" srcId="{1175205C-96BD-48BB-90F2-7A2E45819FAB}" destId="{5AB85F40-D003-4795-96AA-A1C2C841133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CD216-C781-42F9-98F5-694376CAD6D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2F4921-6BD9-4B20-9CF8-76B3AD126B6E}">
      <dgm:prSet/>
      <dgm:spPr>
        <a:solidFill>
          <a:schemeClr val="tx1">
            <a:lumMod val="75000"/>
            <a:lumOff val="25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>
              <a:solidFill>
                <a:schemeClr val="bg2"/>
              </a:solidFill>
              <a:latin typeface="Söhne"/>
            </a:rPr>
            <a:t>Which genres have the highest revenue?</a:t>
          </a:r>
        </a:p>
      </dgm:t>
    </dgm:pt>
    <dgm:pt modelId="{15AD4C9E-E396-4458-99B7-AF9A9691F4AF}" type="parTrans" cxnId="{DDC1B6C0-EE7B-4D71-8366-D8AE9AED92A4}">
      <dgm:prSet/>
      <dgm:spPr/>
      <dgm:t>
        <a:bodyPr/>
        <a:lstStyle/>
        <a:p>
          <a:endParaRPr lang="en-US"/>
        </a:p>
      </dgm:t>
    </dgm:pt>
    <dgm:pt modelId="{63A4824C-298C-4CD1-AA9B-513879DB0071}" type="sibTrans" cxnId="{DDC1B6C0-EE7B-4D71-8366-D8AE9AED92A4}">
      <dgm:prSet/>
      <dgm:spPr/>
      <dgm:t>
        <a:bodyPr/>
        <a:lstStyle/>
        <a:p>
          <a:endParaRPr lang="en-US"/>
        </a:p>
      </dgm:t>
    </dgm:pt>
    <dgm:pt modelId="{EDAA34DC-C942-41F5-A1AC-D7740248E897}" type="pres">
      <dgm:prSet presAssocID="{465CD216-C781-42F9-98F5-694376CAD6D3}" presName="linearFlow" presStyleCnt="0">
        <dgm:presLayoutVars>
          <dgm:dir/>
          <dgm:resizeHandles val="exact"/>
        </dgm:presLayoutVars>
      </dgm:prSet>
      <dgm:spPr/>
    </dgm:pt>
    <dgm:pt modelId="{CABA0627-2097-4C49-949B-C17DE844562B}" type="pres">
      <dgm:prSet presAssocID="{A52F4921-6BD9-4B20-9CF8-76B3AD126B6E}" presName="composite" presStyleCnt="0"/>
      <dgm:spPr/>
    </dgm:pt>
    <dgm:pt modelId="{82E77B28-2D25-409F-BA2B-C532D8F4A3F0}" type="pres">
      <dgm:prSet presAssocID="{A52F4921-6BD9-4B20-9CF8-76B3AD126B6E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-up of right hand strumming guitar"/>
        </a:ext>
      </dgm:extLst>
    </dgm:pt>
    <dgm:pt modelId="{1D3A9D10-FF90-4CB9-A990-823816C1C9D6}" type="pres">
      <dgm:prSet presAssocID="{A52F4921-6BD9-4B20-9CF8-76B3AD126B6E}" presName="txShp" presStyleLbl="node1" presStyleIdx="0" presStyleCnt="1">
        <dgm:presLayoutVars>
          <dgm:bulletEnabled val="1"/>
        </dgm:presLayoutVars>
      </dgm:prSet>
      <dgm:spPr/>
    </dgm:pt>
  </dgm:ptLst>
  <dgm:cxnLst>
    <dgm:cxn modelId="{53728A4E-AD2E-41F3-812D-78CDED8B767F}" type="presOf" srcId="{465CD216-C781-42F9-98F5-694376CAD6D3}" destId="{EDAA34DC-C942-41F5-A1AC-D7740248E897}" srcOrd="0" destOrd="0" presId="urn:microsoft.com/office/officeart/2005/8/layout/vList3"/>
    <dgm:cxn modelId="{35A894A7-7F4A-49EF-B8FF-45A5EF296D6A}" type="presOf" srcId="{A52F4921-6BD9-4B20-9CF8-76B3AD126B6E}" destId="{1D3A9D10-FF90-4CB9-A990-823816C1C9D6}" srcOrd="0" destOrd="0" presId="urn:microsoft.com/office/officeart/2005/8/layout/vList3"/>
    <dgm:cxn modelId="{DDC1B6C0-EE7B-4D71-8366-D8AE9AED92A4}" srcId="{465CD216-C781-42F9-98F5-694376CAD6D3}" destId="{A52F4921-6BD9-4B20-9CF8-76B3AD126B6E}" srcOrd="0" destOrd="0" parTransId="{15AD4C9E-E396-4458-99B7-AF9A9691F4AF}" sibTransId="{63A4824C-298C-4CD1-AA9B-513879DB0071}"/>
    <dgm:cxn modelId="{0CA19B7C-CA27-425B-B8BA-35054125AEAF}" type="presParOf" srcId="{EDAA34DC-C942-41F5-A1AC-D7740248E897}" destId="{CABA0627-2097-4C49-949B-C17DE844562B}" srcOrd="0" destOrd="0" presId="urn:microsoft.com/office/officeart/2005/8/layout/vList3"/>
    <dgm:cxn modelId="{E5BE64C4-06A2-47DE-AB61-9AE1DA86968A}" type="presParOf" srcId="{CABA0627-2097-4C49-949B-C17DE844562B}" destId="{82E77B28-2D25-409F-BA2B-C532D8F4A3F0}" srcOrd="0" destOrd="0" presId="urn:microsoft.com/office/officeart/2005/8/layout/vList3"/>
    <dgm:cxn modelId="{890ECD2D-F5EC-496C-86EE-2F191A2559FD}" type="presParOf" srcId="{CABA0627-2097-4C49-949B-C17DE844562B}" destId="{1D3A9D10-FF90-4CB9-A990-823816C1C9D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8BAD41-07D4-447B-B7F5-6AC377E257E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04554-5E68-4133-A9F1-1AA455B576D1}">
      <dgm:prSet custT="1"/>
      <dgm:spPr>
        <a:solidFill>
          <a:schemeClr val="tx2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2300" dirty="0">
              <a:solidFill>
                <a:schemeClr val="bg2"/>
              </a:solidFill>
              <a:latin typeface="Söhne"/>
            </a:rPr>
            <a:t>Which Metal bands have the most songs?</a:t>
          </a:r>
        </a:p>
      </dgm:t>
    </dgm:pt>
    <dgm:pt modelId="{A83CEE4E-CABB-48F9-8AB4-D1A645C05911}" type="parTrans" cxnId="{A69D213D-2DBD-4CA9-A4FA-72BBA7053845}">
      <dgm:prSet/>
      <dgm:spPr/>
      <dgm:t>
        <a:bodyPr/>
        <a:lstStyle/>
        <a:p>
          <a:endParaRPr lang="en-US"/>
        </a:p>
      </dgm:t>
    </dgm:pt>
    <dgm:pt modelId="{33964AD8-CD68-4CDC-B97E-125A6D3D43F2}" type="sibTrans" cxnId="{A69D213D-2DBD-4CA9-A4FA-72BBA7053845}">
      <dgm:prSet/>
      <dgm:spPr/>
      <dgm:t>
        <a:bodyPr/>
        <a:lstStyle/>
        <a:p>
          <a:endParaRPr lang="en-US"/>
        </a:p>
      </dgm:t>
    </dgm:pt>
    <dgm:pt modelId="{3AE8AE6E-5C49-4B2E-9F01-70D228EC7174}" type="pres">
      <dgm:prSet presAssocID="{C78BAD41-07D4-447B-B7F5-6AC377E257EF}" presName="linearFlow" presStyleCnt="0">
        <dgm:presLayoutVars>
          <dgm:dir/>
          <dgm:resizeHandles val="exact"/>
        </dgm:presLayoutVars>
      </dgm:prSet>
      <dgm:spPr/>
    </dgm:pt>
    <dgm:pt modelId="{46726D48-64C9-4287-948F-DC56FF761F3F}" type="pres">
      <dgm:prSet presAssocID="{2A904554-5E68-4133-A9F1-1AA455B576D1}" presName="composite" presStyleCnt="0"/>
      <dgm:spPr/>
    </dgm:pt>
    <dgm:pt modelId="{529D062B-AC01-4BBB-B6EC-51458B14775A}" type="pres">
      <dgm:prSet presAssocID="{2A904554-5E68-4133-A9F1-1AA455B576D1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-up of knobs on amplifier"/>
        </a:ext>
      </dgm:extLst>
    </dgm:pt>
    <dgm:pt modelId="{2D3B7DDD-E925-4499-81D4-2A0F22690B16}" type="pres">
      <dgm:prSet presAssocID="{2A904554-5E68-4133-A9F1-1AA455B576D1}" presName="txShp" presStyleLbl="node1" presStyleIdx="0" presStyleCnt="1">
        <dgm:presLayoutVars>
          <dgm:bulletEnabled val="1"/>
        </dgm:presLayoutVars>
      </dgm:prSet>
      <dgm:spPr/>
    </dgm:pt>
  </dgm:ptLst>
  <dgm:cxnLst>
    <dgm:cxn modelId="{A69D213D-2DBD-4CA9-A4FA-72BBA7053845}" srcId="{C78BAD41-07D4-447B-B7F5-6AC377E257EF}" destId="{2A904554-5E68-4133-A9F1-1AA455B576D1}" srcOrd="0" destOrd="0" parTransId="{A83CEE4E-CABB-48F9-8AB4-D1A645C05911}" sibTransId="{33964AD8-CD68-4CDC-B97E-125A6D3D43F2}"/>
    <dgm:cxn modelId="{7E479057-249A-4A5A-9149-828F5A170180}" type="presOf" srcId="{2A904554-5E68-4133-A9F1-1AA455B576D1}" destId="{2D3B7DDD-E925-4499-81D4-2A0F22690B16}" srcOrd="0" destOrd="0" presId="urn:microsoft.com/office/officeart/2005/8/layout/vList3"/>
    <dgm:cxn modelId="{0764CCAE-D55A-4F4E-8C0B-AF01C0BA6882}" type="presOf" srcId="{C78BAD41-07D4-447B-B7F5-6AC377E257EF}" destId="{3AE8AE6E-5C49-4B2E-9F01-70D228EC7174}" srcOrd="0" destOrd="0" presId="urn:microsoft.com/office/officeart/2005/8/layout/vList3"/>
    <dgm:cxn modelId="{5E8DE4CD-C19A-450B-822B-C63ED5C2EF13}" type="presParOf" srcId="{3AE8AE6E-5C49-4B2E-9F01-70D228EC7174}" destId="{46726D48-64C9-4287-948F-DC56FF761F3F}" srcOrd="0" destOrd="0" presId="urn:microsoft.com/office/officeart/2005/8/layout/vList3"/>
    <dgm:cxn modelId="{E80955AD-EF40-4042-9BC6-B71F09323316}" type="presParOf" srcId="{46726D48-64C9-4287-948F-DC56FF761F3F}" destId="{529D062B-AC01-4BBB-B6EC-51458B14775A}" srcOrd="0" destOrd="0" presId="urn:microsoft.com/office/officeart/2005/8/layout/vList3"/>
    <dgm:cxn modelId="{0230AAE8-DD03-4BD1-8D3C-F0891400BB75}" type="presParOf" srcId="{46726D48-64C9-4287-948F-DC56FF761F3F}" destId="{2D3B7DDD-E925-4499-81D4-2A0F22690B1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51896-B655-4D95-920A-73D23D1BBBF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3E8730-5395-45B1-B908-C1D92C297A2A}">
      <dgm:prSet custT="1"/>
      <dgm:spPr>
        <a:solidFill>
          <a:schemeClr val="tx2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sz="2300" dirty="0">
              <a:solidFill>
                <a:schemeClr val="bg2"/>
              </a:solidFill>
              <a:latin typeface="Söhne"/>
            </a:rPr>
            <a:t>What are the average invoice totals for each employee?</a:t>
          </a:r>
        </a:p>
      </dgm:t>
    </dgm:pt>
    <dgm:pt modelId="{C8846B92-98C6-466A-BC53-5ACF66915043}" type="parTrans" cxnId="{4ADAAD8B-A3FC-4B27-B8DE-1EA107A0A2E5}">
      <dgm:prSet/>
      <dgm:spPr/>
      <dgm:t>
        <a:bodyPr/>
        <a:lstStyle/>
        <a:p>
          <a:endParaRPr lang="en-US"/>
        </a:p>
      </dgm:t>
    </dgm:pt>
    <dgm:pt modelId="{67C12693-5902-4A96-8703-C4CC327711B0}" type="sibTrans" cxnId="{4ADAAD8B-A3FC-4B27-B8DE-1EA107A0A2E5}">
      <dgm:prSet/>
      <dgm:spPr/>
      <dgm:t>
        <a:bodyPr/>
        <a:lstStyle/>
        <a:p>
          <a:endParaRPr lang="en-US"/>
        </a:p>
      </dgm:t>
    </dgm:pt>
    <dgm:pt modelId="{C2462479-1746-4A7A-921A-2D23B6E6B85A}" type="pres">
      <dgm:prSet presAssocID="{BC051896-B655-4D95-920A-73D23D1BBBF4}" presName="linearFlow" presStyleCnt="0">
        <dgm:presLayoutVars>
          <dgm:dir/>
          <dgm:resizeHandles val="exact"/>
        </dgm:presLayoutVars>
      </dgm:prSet>
      <dgm:spPr/>
    </dgm:pt>
    <dgm:pt modelId="{4AB58387-28D7-4225-8D06-74824271A7FA}" type="pres">
      <dgm:prSet presAssocID="{EA3E8730-5395-45B1-B908-C1D92C297A2A}" presName="composite" presStyleCnt="0"/>
      <dgm:spPr/>
    </dgm:pt>
    <dgm:pt modelId="{DFDFA136-0CFB-4DEC-9DB4-FD44B36910B4}" type="pres">
      <dgm:prSet presAssocID="{EA3E8730-5395-45B1-B908-C1D92C297A2A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</dgm:spPr>
      <dgm:extLst>
        <a:ext uri="{E40237B7-FDA0-4F09-8148-C483321AD2D9}">
          <dgm14:cNvPr xmlns:dgm14="http://schemas.microsoft.com/office/drawing/2010/diagram" id="0" name="" descr="Stock numbers on a digital display"/>
        </a:ext>
      </dgm:extLst>
    </dgm:pt>
    <dgm:pt modelId="{A28866A7-C7F6-4439-A8F3-67E4FE7E8C5F}" type="pres">
      <dgm:prSet presAssocID="{EA3E8730-5395-45B1-B908-C1D92C297A2A}" presName="txShp" presStyleLbl="node1" presStyleIdx="0" presStyleCnt="1">
        <dgm:presLayoutVars>
          <dgm:bulletEnabled val="1"/>
        </dgm:presLayoutVars>
      </dgm:prSet>
      <dgm:spPr/>
    </dgm:pt>
  </dgm:ptLst>
  <dgm:cxnLst>
    <dgm:cxn modelId="{72278F57-2952-4D63-B2D8-7B207C41D39D}" type="presOf" srcId="{EA3E8730-5395-45B1-B908-C1D92C297A2A}" destId="{A28866A7-C7F6-4439-A8F3-67E4FE7E8C5F}" srcOrd="0" destOrd="0" presId="urn:microsoft.com/office/officeart/2005/8/layout/vList3"/>
    <dgm:cxn modelId="{4ADAAD8B-A3FC-4B27-B8DE-1EA107A0A2E5}" srcId="{BC051896-B655-4D95-920A-73D23D1BBBF4}" destId="{EA3E8730-5395-45B1-B908-C1D92C297A2A}" srcOrd="0" destOrd="0" parTransId="{C8846B92-98C6-466A-BC53-5ACF66915043}" sibTransId="{67C12693-5902-4A96-8703-C4CC327711B0}"/>
    <dgm:cxn modelId="{E130CFCB-5D85-436A-8B31-D5AAAC607792}" type="presOf" srcId="{BC051896-B655-4D95-920A-73D23D1BBBF4}" destId="{C2462479-1746-4A7A-921A-2D23B6E6B85A}" srcOrd="0" destOrd="0" presId="urn:microsoft.com/office/officeart/2005/8/layout/vList3"/>
    <dgm:cxn modelId="{6B412831-EBDE-4852-BDC2-B3917BFCB7D6}" type="presParOf" srcId="{C2462479-1746-4A7A-921A-2D23B6E6B85A}" destId="{4AB58387-28D7-4225-8D06-74824271A7FA}" srcOrd="0" destOrd="0" presId="urn:microsoft.com/office/officeart/2005/8/layout/vList3"/>
    <dgm:cxn modelId="{6EF99F83-8F40-4F14-BF94-29A7F81C8EFD}" type="presParOf" srcId="{4AB58387-28D7-4225-8D06-74824271A7FA}" destId="{DFDFA136-0CFB-4DEC-9DB4-FD44B36910B4}" srcOrd="0" destOrd="0" presId="urn:microsoft.com/office/officeart/2005/8/layout/vList3"/>
    <dgm:cxn modelId="{2BB91664-AA9A-4C01-9A5B-29B63CE54DF4}" type="presParOf" srcId="{4AB58387-28D7-4225-8D06-74824271A7FA}" destId="{A28866A7-C7F6-4439-A8F3-67E4FE7E8C5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B85F40-D003-4795-96AA-A1C2C841133C}">
      <dsp:nvSpPr>
        <dsp:cNvPr id="0" name=""/>
        <dsp:cNvSpPr/>
      </dsp:nvSpPr>
      <dsp:spPr>
        <a:xfrm rot="10800000">
          <a:off x="1730519" y="0"/>
          <a:ext cx="6080760" cy="795600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9050" cap="rnd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83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dirty="0">
              <a:solidFill>
                <a:schemeClr val="bg2"/>
              </a:solidFill>
              <a:latin typeface="Söhne"/>
            </a:rPr>
            <a:t>How many songs do the top 10 genres have?</a:t>
          </a:r>
          <a:endParaRPr lang="en-US" sz="2300" kern="1200" dirty="0">
            <a:solidFill>
              <a:schemeClr val="bg2"/>
            </a:solidFill>
            <a:latin typeface="Söhne"/>
          </a:endParaRPr>
        </a:p>
      </dsp:txBody>
      <dsp:txXfrm rot="10800000">
        <a:off x="1929419" y="0"/>
        <a:ext cx="5881860" cy="795600"/>
      </dsp:txXfrm>
    </dsp:sp>
    <dsp:sp modelId="{83CF571A-1CC0-41F8-9621-E2108701D046}">
      <dsp:nvSpPr>
        <dsp:cNvPr id="0" name=""/>
        <dsp:cNvSpPr/>
      </dsp:nvSpPr>
      <dsp:spPr>
        <a:xfrm>
          <a:off x="1332719" y="0"/>
          <a:ext cx="795600" cy="7956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rnd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3A9D10-FF90-4CB9-A990-823816C1C9D6}">
      <dsp:nvSpPr>
        <dsp:cNvPr id="0" name=""/>
        <dsp:cNvSpPr/>
      </dsp:nvSpPr>
      <dsp:spPr>
        <a:xfrm rot="10800000">
          <a:off x="1730519" y="0"/>
          <a:ext cx="6080760" cy="795600"/>
        </a:xfrm>
        <a:prstGeom prst="homePlate">
          <a:avLst/>
        </a:prstGeom>
        <a:solidFill>
          <a:schemeClr val="tx1">
            <a:lumMod val="75000"/>
            <a:lumOff val="25000"/>
          </a:schemeClr>
        </a:solidFill>
        <a:ln w="19050" cap="rnd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83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bg2"/>
              </a:solidFill>
              <a:latin typeface="Söhne"/>
            </a:rPr>
            <a:t>Which genres have the highest revenue?</a:t>
          </a:r>
        </a:p>
      </dsp:txBody>
      <dsp:txXfrm rot="10800000">
        <a:off x="1929419" y="0"/>
        <a:ext cx="5881860" cy="795600"/>
      </dsp:txXfrm>
    </dsp:sp>
    <dsp:sp modelId="{82E77B28-2D25-409F-BA2B-C532D8F4A3F0}">
      <dsp:nvSpPr>
        <dsp:cNvPr id="0" name=""/>
        <dsp:cNvSpPr/>
      </dsp:nvSpPr>
      <dsp:spPr>
        <a:xfrm>
          <a:off x="1332719" y="0"/>
          <a:ext cx="795600" cy="7956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B7DDD-E925-4499-81D4-2A0F22690B16}">
      <dsp:nvSpPr>
        <dsp:cNvPr id="0" name=""/>
        <dsp:cNvSpPr/>
      </dsp:nvSpPr>
      <dsp:spPr>
        <a:xfrm rot="10800000">
          <a:off x="1730519" y="0"/>
          <a:ext cx="6080760" cy="795600"/>
        </a:xfrm>
        <a:prstGeom prst="homePlate">
          <a:avLst/>
        </a:prstGeom>
        <a:solidFill>
          <a:schemeClr val="tx2"/>
        </a:solidFill>
        <a:ln w="19050" cap="rnd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838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/>
              </a:solidFill>
              <a:latin typeface="Söhne"/>
            </a:rPr>
            <a:t>Which Metal bands have the most songs?</a:t>
          </a:r>
        </a:p>
      </dsp:txBody>
      <dsp:txXfrm rot="10800000">
        <a:off x="1929419" y="0"/>
        <a:ext cx="5881860" cy="795600"/>
      </dsp:txXfrm>
    </dsp:sp>
    <dsp:sp modelId="{529D062B-AC01-4BBB-B6EC-51458B14775A}">
      <dsp:nvSpPr>
        <dsp:cNvPr id="0" name=""/>
        <dsp:cNvSpPr/>
      </dsp:nvSpPr>
      <dsp:spPr>
        <a:xfrm>
          <a:off x="1332719" y="0"/>
          <a:ext cx="795600" cy="7956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866A7-C7F6-4439-A8F3-67E4FE7E8C5F}">
      <dsp:nvSpPr>
        <dsp:cNvPr id="0" name=""/>
        <dsp:cNvSpPr/>
      </dsp:nvSpPr>
      <dsp:spPr>
        <a:xfrm rot="10800000">
          <a:off x="1730325" y="388"/>
          <a:ext cx="6080760" cy="794823"/>
        </a:xfrm>
        <a:prstGeom prst="homePlate">
          <a:avLst/>
        </a:prstGeom>
        <a:solidFill>
          <a:schemeClr val="tx2"/>
        </a:solidFill>
        <a:ln w="19050" cap="rnd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0495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2"/>
              </a:solidFill>
              <a:latin typeface="Söhne"/>
            </a:rPr>
            <a:t>What are the average invoice totals for each employee?</a:t>
          </a:r>
        </a:p>
      </dsp:txBody>
      <dsp:txXfrm rot="10800000">
        <a:off x="1929031" y="388"/>
        <a:ext cx="5882054" cy="794823"/>
      </dsp:txXfrm>
    </dsp:sp>
    <dsp:sp modelId="{DFDFA136-0CFB-4DEC-9DB4-FD44B36910B4}">
      <dsp:nvSpPr>
        <dsp:cNvPr id="0" name=""/>
        <dsp:cNvSpPr/>
      </dsp:nvSpPr>
      <dsp:spPr>
        <a:xfrm>
          <a:off x="1332914" y="388"/>
          <a:ext cx="794823" cy="7948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000" r="-3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45859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75031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76130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61221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5331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12455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77579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582010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199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31636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77598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779716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83226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06153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720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4839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6/12/2023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7995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42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The Rock genre takes the top spot with a staggering 1,297 songs, nearly double the number of songs in the second-place genre, Latin. In comparison, the remaining genres have considerably smaller song counts, ranging from 61 to 374.</a:t>
            </a:r>
            <a:endParaRPr lang="en-US"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9957D0F-FCDE-8EF6-7EE9-69F4C85B0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113002"/>
              </p:ext>
            </p:extLst>
          </p:nvPr>
        </p:nvGraphicFramePr>
        <p:xfrm>
          <a:off x="0" y="0"/>
          <a:ext cx="9144000" cy="7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633C9BE-CACC-1768-E89F-B9141CABC4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561431"/>
              </p:ext>
            </p:extLst>
          </p:nvPr>
        </p:nvGraphicFramePr>
        <p:xfrm>
          <a:off x="333000" y="1418450"/>
          <a:ext cx="4572000" cy="307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920BF35-2D64-8635-F930-2573C3A646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573797"/>
              </p:ext>
            </p:extLst>
          </p:nvPr>
        </p:nvGraphicFramePr>
        <p:xfrm>
          <a:off x="0" y="0"/>
          <a:ext cx="9144000" cy="7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öhne"/>
                <a:ea typeface="Open Sans"/>
                <a:cs typeface="Open Sans"/>
              </a:rPr>
              <a:t>Rock takes the lead by a significant margin, more than doubling the revenue of the second-ranked genre, Latin.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öhne"/>
                <a:ea typeface="Open Sans"/>
                <a:cs typeface="Open Sans"/>
              </a:rPr>
              <a:t>Metal and Alternative &amp; Punk closely trail each other in revenue, with a minimal difference of approximately $20.</a:t>
            </a:r>
            <a:endParaRPr lang="en" dirty="0">
              <a:solidFill>
                <a:schemeClr val="tx2"/>
              </a:solidFill>
              <a:latin typeface="Söhne"/>
              <a:ea typeface="Open Sans"/>
              <a:cs typeface="Open Sans"/>
              <a:sym typeface="Open Sans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&lt;visualization&gt;</a:t>
            </a:r>
            <a:endParaRPr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6ED0D2E-D1AF-B226-9527-C5F59D2968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004125"/>
              </p:ext>
            </p:extLst>
          </p:nvPr>
        </p:nvGraphicFramePr>
        <p:xfrm>
          <a:off x="354300" y="1418450"/>
          <a:ext cx="4572000" cy="307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A90AB3-6CF1-EADD-53C7-E94DBB3ED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995765"/>
              </p:ext>
            </p:extLst>
          </p:nvPr>
        </p:nvGraphicFramePr>
        <p:xfrm>
          <a:off x="0" y="0"/>
          <a:ext cx="9144000" cy="7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öhne"/>
                <a:ea typeface="Open Sans"/>
                <a:cs typeface="Open Sans"/>
                <a:sym typeface="Open Sans"/>
              </a:rPr>
              <a:t>Metallica and Iron Maiden dominate the Metal genre, with 112 and 95 songs respectively, comprising the majority of the songs.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Söhne"/>
                <a:ea typeface="Open Sans"/>
                <a:cs typeface="Open Sans"/>
                <a:sym typeface="Open Sans"/>
              </a:rPr>
              <a:t>In contrast, Black Label Society, Mötley Crüe, and Black Sabbath have fewer than 20 songs each, showcasing a significant difference between the top two bands and the bottom three.</a:t>
            </a:r>
            <a:endParaRPr lang="en" dirty="0">
              <a:solidFill>
                <a:schemeClr val="tx2"/>
              </a:solidFill>
              <a:latin typeface="Söhne"/>
              <a:ea typeface="Open Sans"/>
              <a:cs typeface="Open Sans"/>
              <a:sym typeface="Open San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EF97A06-9981-BC01-8D1D-A1B7BC335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184937"/>
              </p:ext>
            </p:extLst>
          </p:nvPr>
        </p:nvGraphicFramePr>
        <p:xfrm>
          <a:off x="333000" y="1418450"/>
          <a:ext cx="4572000" cy="307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AF0F028-EA87-EAEA-0A33-CE662D0D3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34912"/>
              </p:ext>
            </p:extLst>
          </p:nvPr>
        </p:nvGraphicFramePr>
        <p:xfrm>
          <a:off x="0" y="0"/>
          <a:ext cx="9144000" cy="7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158200" y="1418450"/>
            <a:ext cx="3591300" cy="3072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The average invoice totals of the three employees, Steve Johnson, Jane Peacock, and Margaret Park, are relatively close.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Although Margaret Park's average is slightly lower, there is not a significant difference between their averages.</a:t>
            </a:r>
            <a:endParaRPr dirty="0">
              <a:solidFill>
                <a:schemeClr val="tx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354300" y="1418450"/>
            <a:ext cx="4550700" cy="307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&lt;visualization&gt;</a:t>
            </a:r>
            <a:endParaRPr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FFC00DD-729C-3096-46E2-CCED701D4E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060130"/>
              </p:ext>
            </p:extLst>
          </p:nvPr>
        </p:nvGraphicFramePr>
        <p:xfrm>
          <a:off x="333000" y="1418450"/>
          <a:ext cx="4572000" cy="307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1813</TotalTime>
  <Words>269</Words>
  <Application>Microsoft Office PowerPoint</Application>
  <PresentationFormat>On-screen Show (16:9)</PresentationFormat>
  <Paragraphs>27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Open Sans</vt:lpstr>
      <vt:lpstr>Wingdings 3</vt:lpstr>
      <vt:lpstr>Arial</vt:lpstr>
      <vt:lpstr>Trebuchet MS</vt:lpstr>
      <vt:lpstr>Söhne</vt:lpstr>
      <vt:lpstr>Facet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Azzam</dc:creator>
  <cp:lastModifiedBy>Amanda Azzam</cp:lastModifiedBy>
  <cp:revision>2</cp:revision>
  <dcterms:modified xsi:type="dcterms:W3CDTF">2023-06-13T04:53:22Z</dcterms:modified>
</cp:coreProperties>
</file>